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47843E4-8F3B-4F23-87DC-1174D05EF851}" type="datetimeFigureOut">
              <a:rPr lang="ru-RU" smtClean="0"/>
              <a:t>17.11.2020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6D70CBC-9888-4D62-84C1-AE9FAF3BC79D}"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0280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47843E4-8F3B-4F23-87DC-1174D05EF851}" type="datetimeFigureOut">
              <a:rPr lang="ru-RU" smtClean="0"/>
              <a:t>17.11.2020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6D70CBC-9888-4D62-84C1-AE9FAF3BC79D}" type="slidenum">
              <a:rPr lang="ru-RU" smtClean="0"/>
              <a:t>‹#›</a:t>
            </a:fld>
            <a:endParaRPr lang="ru-RU"/>
          </a:p>
        </p:txBody>
      </p:sp>
    </p:spTree>
    <p:extLst>
      <p:ext uri="{BB962C8B-B14F-4D97-AF65-F5344CB8AC3E}">
        <p14:creationId xmlns:p14="http://schemas.microsoft.com/office/powerpoint/2010/main" val="769803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47843E4-8F3B-4F23-87DC-1174D05EF851}" type="datetimeFigureOut">
              <a:rPr lang="ru-RU" smtClean="0"/>
              <a:t>17.11.2020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6D70CBC-9888-4D62-84C1-AE9FAF3BC79D}" type="slidenum">
              <a:rPr lang="ru-RU" smtClean="0"/>
              <a:t>‹#›</a:t>
            </a:fld>
            <a:endParaRPr lang="ru-RU"/>
          </a:p>
        </p:txBody>
      </p:sp>
    </p:spTree>
    <p:extLst>
      <p:ext uri="{BB962C8B-B14F-4D97-AF65-F5344CB8AC3E}">
        <p14:creationId xmlns:p14="http://schemas.microsoft.com/office/powerpoint/2010/main" val="2187745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47843E4-8F3B-4F23-87DC-1174D05EF851}" type="datetimeFigureOut">
              <a:rPr lang="ru-RU" smtClean="0"/>
              <a:t>17.11.2020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6D70CBC-9888-4D62-84C1-AE9FAF3BC79D}" type="slidenum">
              <a:rPr lang="ru-RU" smtClean="0"/>
              <a:t>‹#›</a:t>
            </a:fld>
            <a:endParaRPr lang="ru-RU"/>
          </a:p>
        </p:txBody>
      </p:sp>
    </p:spTree>
    <p:extLst>
      <p:ext uri="{BB962C8B-B14F-4D97-AF65-F5344CB8AC3E}">
        <p14:creationId xmlns:p14="http://schemas.microsoft.com/office/powerpoint/2010/main" val="2618142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47843E4-8F3B-4F23-87DC-1174D05EF851}" type="datetimeFigureOut">
              <a:rPr lang="ru-RU" smtClean="0"/>
              <a:t>17.11.2020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6D70CBC-9888-4D62-84C1-AE9FAF3BC79D}"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8193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47843E4-8F3B-4F23-87DC-1174D05EF851}" type="datetimeFigureOut">
              <a:rPr lang="ru-RU" smtClean="0"/>
              <a:t>17.11.2020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6D70CBC-9888-4D62-84C1-AE9FAF3BC79D}" type="slidenum">
              <a:rPr lang="ru-RU" smtClean="0"/>
              <a:t>‹#›</a:t>
            </a:fld>
            <a:endParaRPr lang="ru-RU"/>
          </a:p>
        </p:txBody>
      </p:sp>
    </p:spTree>
    <p:extLst>
      <p:ext uri="{BB962C8B-B14F-4D97-AF65-F5344CB8AC3E}">
        <p14:creationId xmlns:p14="http://schemas.microsoft.com/office/powerpoint/2010/main" val="1763195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47843E4-8F3B-4F23-87DC-1174D05EF851}" type="datetimeFigureOut">
              <a:rPr lang="ru-RU" smtClean="0"/>
              <a:t>17.11.2020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6D70CBC-9888-4D62-84C1-AE9FAF3BC79D}" type="slidenum">
              <a:rPr lang="ru-RU" smtClean="0"/>
              <a:t>‹#›</a:t>
            </a:fld>
            <a:endParaRPr lang="ru-RU"/>
          </a:p>
        </p:txBody>
      </p:sp>
    </p:spTree>
    <p:extLst>
      <p:ext uri="{BB962C8B-B14F-4D97-AF65-F5344CB8AC3E}">
        <p14:creationId xmlns:p14="http://schemas.microsoft.com/office/powerpoint/2010/main" val="2974640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47843E4-8F3B-4F23-87DC-1174D05EF851}" type="datetimeFigureOut">
              <a:rPr lang="ru-RU" smtClean="0"/>
              <a:t>17.11.2020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6D70CBC-9888-4D62-84C1-AE9FAF3BC79D}" type="slidenum">
              <a:rPr lang="ru-RU" smtClean="0"/>
              <a:t>‹#›</a:t>
            </a:fld>
            <a:endParaRPr lang="ru-RU"/>
          </a:p>
        </p:txBody>
      </p:sp>
    </p:spTree>
    <p:extLst>
      <p:ext uri="{BB962C8B-B14F-4D97-AF65-F5344CB8AC3E}">
        <p14:creationId xmlns:p14="http://schemas.microsoft.com/office/powerpoint/2010/main" val="466537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47843E4-8F3B-4F23-87DC-1174D05EF851}" type="datetimeFigureOut">
              <a:rPr lang="ru-RU" smtClean="0"/>
              <a:t>17.11.2020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76D70CBC-9888-4D62-84C1-AE9FAF3BC79D}" type="slidenum">
              <a:rPr lang="ru-RU" smtClean="0"/>
              <a:t>‹#›</a:t>
            </a:fld>
            <a:endParaRPr lang="ru-RU"/>
          </a:p>
        </p:txBody>
      </p:sp>
    </p:spTree>
    <p:extLst>
      <p:ext uri="{BB962C8B-B14F-4D97-AF65-F5344CB8AC3E}">
        <p14:creationId xmlns:p14="http://schemas.microsoft.com/office/powerpoint/2010/main" val="2312827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47843E4-8F3B-4F23-87DC-1174D05EF851}" type="datetimeFigureOut">
              <a:rPr lang="ru-RU" smtClean="0"/>
              <a:t>17.11.2020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6D70CBC-9888-4D62-84C1-AE9FAF3BC79D}" type="slidenum">
              <a:rPr lang="ru-RU" smtClean="0"/>
              <a:t>‹#›</a:t>
            </a:fld>
            <a:endParaRPr lang="ru-RU"/>
          </a:p>
        </p:txBody>
      </p:sp>
    </p:spTree>
    <p:extLst>
      <p:ext uri="{BB962C8B-B14F-4D97-AF65-F5344CB8AC3E}">
        <p14:creationId xmlns:p14="http://schemas.microsoft.com/office/powerpoint/2010/main" val="3582435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47843E4-8F3B-4F23-87DC-1174D05EF851}" type="datetimeFigureOut">
              <a:rPr lang="ru-RU" smtClean="0"/>
              <a:t>17.11.2020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6D70CBC-9888-4D62-84C1-AE9FAF3BC79D}" type="slidenum">
              <a:rPr lang="ru-RU" smtClean="0"/>
              <a:t>‹#›</a:t>
            </a:fld>
            <a:endParaRPr lang="ru-RU"/>
          </a:p>
        </p:txBody>
      </p:sp>
    </p:spTree>
    <p:extLst>
      <p:ext uri="{BB962C8B-B14F-4D97-AF65-F5344CB8AC3E}">
        <p14:creationId xmlns:p14="http://schemas.microsoft.com/office/powerpoint/2010/main" val="634875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47843E4-8F3B-4F23-87DC-1174D05EF851}" type="datetimeFigureOut">
              <a:rPr lang="ru-RU" smtClean="0"/>
              <a:t>17.11.2020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6D70CBC-9888-4D62-84C1-AE9FAF3BC79D}"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41705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584749"/>
          </a:xfrm>
        </p:spPr>
        <p:txBody>
          <a:bodyPr>
            <a:normAutofit/>
          </a:bodyPr>
          <a:lstStyle/>
          <a:p>
            <a:pPr algn="ctr"/>
            <a:r>
              <a:rPr lang="ru-RU" sz="3200" b="1" dirty="0">
                <a:latin typeface="Times New Roman" panose="02020603050405020304" pitchFamily="18" charset="0"/>
                <a:cs typeface="Times New Roman" panose="02020603050405020304" pitchFamily="18" charset="0"/>
              </a:rPr>
              <a:t>Диагностика психических состояний и навыков </a:t>
            </a:r>
            <a:r>
              <a:rPr lang="ru-RU" sz="3200" b="1" dirty="0" err="1" smtClean="0">
                <a:latin typeface="Times New Roman" panose="02020603050405020304" pitchFamily="18" charset="0"/>
                <a:cs typeface="Times New Roman" panose="02020603050405020304" pitchFamily="18" charset="0"/>
              </a:rPr>
              <a:t>саморегуляции</a:t>
            </a:r>
            <a:r>
              <a:rPr lang="ru-RU" sz="3200" b="1" dirty="0" smtClean="0">
                <a:latin typeface="Times New Roman" panose="02020603050405020304" pitchFamily="18" charset="0"/>
                <a:cs typeface="Times New Roman" panose="02020603050405020304" pitchFamily="18" charset="0"/>
              </a:rPr>
              <a:t> спортсменов</a:t>
            </a:r>
            <a:endParaRPr lang="ru-RU" sz="32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pPr algn="ctr"/>
            <a:r>
              <a:rPr lang="ru-RU" b="1" dirty="0" smtClean="0">
                <a:solidFill>
                  <a:schemeClr val="tx1"/>
                </a:solidFill>
                <a:latin typeface="Times New Roman" panose="02020603050405020304" pitchFamily="18" charset="0"/>
                <a:cs typeface="Times New Roman" panose="02020603050405020304" pitchFamily="18" charset="0"/>
              </a:rPr>
              <a:t>Лекция 11</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1839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1. Методические особенности организации диагностики психических состояний</a:t>
            </a:r>
          </a:p>
          <a:p>
            <a:pPr algn="just"/>
            <a:r>
              <a:rPr lang="ru-RU" dirty="0" smtClean="0">
                <a:latin typeface="Times New Roman" panose="02020603050405020304" pitchFamily="18" charset="0"/>
                <a:cs typeface="Times New Roman" panose="02020603050405020304" pitchFamily="18" charset="0"/>
              </a:rPr>
              <a:t>Диагностика психических состояний человека проводится с целью получения субъективных и объективных данных, что позволит прогнозировать успешность выступления спортсменов. Организуя процедуру диагностики, исследователь должен понимать необходимость комплексного и системного подхода в исследовании психических состояний. На основании указанных нами подходов диагност определяет оптимальное количество методик и показателей, которые будут подвергнуты диагностике. Методик не должно быть много, так как это неминуемо приведет к дублированию изучаемых показателей. Однако использование для диагностики одной методики тоже не допустимо. Оптимально использование четырех или пяти методик. Подбирая методики, следует точно знать, какими критериями и показателями определяется диагностируемое состояние. Выбранные показатели должны наиболее полно отражать изучаемое состояние. Кроме того, набор этих показателей должен быть ограничен необходимым минимумом.</a:t>
            </a:r>
          </a:p>
          <a:p>
            <a:pPr algn="just"/>
            <a:r>
              <a:rPr lang="ru-RU" dirty="0" smtClean="0">
                <a:latin typeface="Times New Roman" panose="02020603050405020304" pitchFamily="18" charset="0"/>
                <a:cs typeface="Times New Roman" panose="02020603050405020304" pitchFamily="18" charset="0"/>
              </a:rPr>
              <a:t>Следующим важным условием организации диагностики является наличие в арсенале исследователя методик имеющих профессиональную специализацию. Они должны соответствовать специфике деятельности, а также содержать оптимальное количество субъективных симптомов состояний и их проявлений.</a:t>
            </a:r>
          </a:p>
          <a:p>
            <a:pPr algn="just"/>
            <a:r>
              <a:rPr lang="ru-RU" dirty="0" smtClean="0">
                <a:latin typeface="Times New Roman" panose="02020603050405020304" pitchFamily="18" charset="0"/>
                <a:cs typeface="Times New Roman" panose="02020603050405020304" pitchFamily="18" charset="0"/>
              </a:rPr>
              <a:t>Еще одним важным условием, на которое следует обратить внимание при организации диагностики - соотношение физиологических и психологических методов. Не отрицая значимости физиологических методов в исследовании психических состояний, А.О. Прохоров обращает внимание на то, что применение в диагностике физиологических методов не позволяет качественно интерпретировать психические состояния. Например, «негодование» и «воодушевление», имеют одинаковые физиологические характеристики, хотя это − разные состояния. Поскольку психологические методы диагностики психических состояний, являются субъективными, то часто к ним относятся как к второстепенным методам. Однако с этим согласиться нельзя. Субъективные данные, которыми снабжает нас обследуемый, содержат обширный материал о разнообразных состояниях человека, что определяет целостную характеристику изучаемого состояния. Баланс между физиологическими и психологическими методами зависит «…от концепции и представлений исследователя, а также от планируемых экспериментов. Например, мера применения психологических методов в исследовании функциональных состояний будет отличаться от использования этих методик в исследовании психических состояний личности, где вес субъективных факторов неизмеримо выше».</a:t>
            </a: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8345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2862322"/>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Таким образом, при выборе методического аппарата необходимы комплексный и системный подходы в исследовании психических состояний. Различные методики субъективной оценки состояний должны иметь профессиональную специализацию, т.е. отражать специфические особенности деятельности, а также содержать оптимальное количество субъективных симптомов состояний и их проявлений. Кроме того, методы изучения состояний зависят от концепции и представлений исследователя о структуре состояний и др.</a:t>
            </a:r>
          </a:p>
          <a:p>
            <a:pPr algn="just"/>
            <a:r>
              <a:rPr lang="ru-RU" b="1" dirty="0" smtClean="0">
                <a:latin typeface="Times New Roman" panose="02020603050405020304" pitchFamily="18" charset="0"/>
                <a:cs typeface="Times New Roman" panose="02020603050405020304" pitchFamily="18" charset="0"/>
              </a:rPr>
              <a:t>2.Классификация и характеристика методов диагностики психических состояний человека</a:t>
            </a:r>
          </a:p>
          <a:p>
            <a:pPr algn="just"/>
            <a:r>
              <a:rPr lang="ru-RU" dirty="0" smtClean="0">
                <a:latin typeface="Times New Roman" panose="02020603050405020304" pitchFamily="18" charset="0"/>
                <a:cs typeface="Times New Roman" panose="02020603050405020304" pitchFamily="18" charset="0"/>
              </a:rPr>
              <a:t>Выбор методов диагностики, как правило, зависит от концепции автора, и, соответственно, от специфики описания психических состояний. В.А. </a:t>
            </a:r>
            <a:r>
              <a:rPr lang="ru-RU" dirty="0" err="1" smtClean="0">
                <a:latin typeface="Times New Roman" panose="02020603050405020304" pitchFamily="18" charset="0"/>
                <a:cs typeface="Times New Roman" panose="02020603050405020304" pitchFamily="18" charset="0"/>
              </a:rPr>
              <a:t>Ганзен</a:t>
            </a:r>
            <a:r>
              <a:rPr lang="ru-RU" dirty="0" smtClean="0">
                <a:latin typeface="Times New Roman" panose="02020603050405020304" pitchFamily="18" charset="0"/>
                <a:cs typeface="Times New Roman" panose="02020603050405020304" pitchFamily="18" charset="0"/>
              </a:rPr>
              <a:t> и В.Н. Юрченко, осуществив анализ методов изучения психических состояний, выделили три основные формы их описания:</a:t>
            </a:r>
          </a:p>
          <a:p>
            <a:pPr algn="just"/>
            <a:endParaRPr lang="ru-RU"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22830" y="2593075"/>
            <a:ext cx="11900848" cy="3657600"/>
          </a:xfrm>
          <a:prstGeom prst="rect">
            <a:avLst/>
          </a:prstGeom>
        </p:spPr>
      </p:pic>
    </p:spTree>
    <p:extLst>
      <p:ext uri="{BB962C8B-B14F-4D97-AF65-F5344CB8AC3E}">
        <p14:creationId xmlns:p14="http://schemas.microsoft.com/office/powerpoint/2010/main" val="2610440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120032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Выделенные В.А. </a:t>
            </a:r>
            <a:r>
              <a:rPr lang="ru-RU" dirty="0" err="1" smtClean="0">
                <a:latin typeface="Times New Roman" panose="02020603050405020304" pitchFamily="18" charset="0"/>
                <a:cs typeface="Times New Roman" panose="02020603050405020304" pitchFamily="18" charset="0"/>
              </a:rPr>
              <a:t>Ганзеном</a:t>
            </a:r>
            <a:r>
              <a:rPr lang="ru-RU" dirty="0" smtClean="0">
                <a:latin typeface="Times New Roman" panose="02020603050405020304" pitchFamily="18" charset="0"/>
                <a:cs typeface="Times New Roman" panose="02020603050405020304" pitchFamily="18" charset="0"/>
              </a:rPr>
              <a:t> и В.Н. Юрченко три вида описаний, призваны дополнить друг друга, создавая целостный образ психического состояния человека. Ю.Е. </a:t>
            </a:r>
            <a:r>
              <a:rPr lang="ru-RU" dirty="0" err="1" smtClean="0">
                <a:latin typeface="Times New Roman" panose="02020603050405020304" pitchFamily="18" charset="0"/>
                <a:cs typeface="Times New Roman" panose="02020603050405020304" pitchFamily="18" charset="0"/>
              </a:rPr>
              <a:t>Сосновикова</a:t>
            </a:r>
            <a:r>
              <a:rPr lang="ru-RU" dirty="0" smtClean="0">
                <a:latin typeface="Times New Roman" panose="02020603050405020304" pitchFamily="18" charset="0"/>
                <a:cs typeface="Times New Roman" panose="02020603050405020304" pitchFamily="18" charset="0"/>
              </a:rPr>
              <a:t> выделяет три большие группы методов изучения психических</a:t>
            </a:r>
          </a:p>
          <a:p>
            <a:pPr algn="just"/>
            <a:r>
              <a:rPr lang="ru-RU" dirty="0" smtClean="0">
                <a:latin typeface="Times New Roman" panose="02020603050405020304" pitchFamily="18" charset="0"/>
                <a:cs typeface="Times New Roman" panose="02020603050405020304" pitchFamily="18" charset="0"/>
              </a:rPr>
              <a:t>состояний:</a:t>
            </a:r>
          </a:p>
          <a:p>
            <a:pPr algn="just"/>
            <a:endParaRPr lang="ru-RU"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17660" y="941696"/>
            <a:ext cx="11933313" cy="3343702"/>
          </a:xfrm>
          <a:prstGeom prst="rect">
            <a:avLst/>
          </a:prstGeom>
        </p:spPr>
      </p:pic>
      <p:sp>
        <p:nvSpPr>
          <p:cNvPr id="4" name="Прямоугольник 3"/>
          <p:cNvSpPr/>
          <p:nvPr/>
        </p:nvSpPr>
        <p:spPr>
          <a:xfrm>
            <a:off x="0" y="4318843"/>
            <a:ext cx="12192000" cy="2308324"/>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 мнению А.Б. Леоновой широко известные методики диагностики при изучении функциональных состояний малопригодны, так как в них не учитывается постоянная смена состояний, которые возникают в определенный период времени. В.П. Зинченко проанализировав методы диагностики психических состояний, пришел к выводу, что субъективный материал, полученный в ходе обследования, представляет собой вполне полновесные данные, пригодные для детального анализа состояний. Схожего мнения придерживается и А. О. Прохоров. Он отмечает, что «…нисколько не сомневаясь и не отрицая значимость объективных методов исследования психических состояний, в диагностике психических состояний личности субъективные методики занимают первостепенное значение. Это обусловлено тем, что они обращены к сознанию и самосознанию субъекта, внутреннему опыту и рефлексии».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4161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0082" y="0"/>
            <a:ext cx="12091917" cy="2862322"/>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Поскольку при одних и тех же физиологических показателях психологическая характеристика состояний может быть различной, то физиологические (объективные) методы не дают возможность интерпретировать психические состояния. Например, стресс может быть вызван как огорчением, так и бурной радостью. Эти состояния имеют одинаковые физиологические характеристики, но в то же время это разные психические состояния. Именно поэтому организаторы исследования психических состояний используют физиологические показатели в основном как дополнительные. Таким</a:t>
            </a:r>
          </a:p>
          <a:p>
            <a:pPr algn="just"/>
            <a:r>
              <a:rPr lang="ru-RU" dirty="0" smtClean="0">
                <a:latin typeface="Times New Roman" panose="02020603050405020304" pitchFamily="18" charset="0"/>
                <a:cs typeface="Times New Roman" panose="02020603050405020304" pitchFamily="18" charset="0"/>
              </a:rPr>
              <a:t>образом, при изучении психических состояний должны применяться в первую очередь субъективные методы исследования, хотя не следует и обходит вниманием объективные методы. </a:t>
            </a:r>
          </a:p>
          <a:p>
            <a:pPr algn="just"/>
            <a:r>
              <a:rPr lang="ru-RU" dirty="0" smtClean="0">
                <a:latin typeface="Times New Roman" panose="02020603050405020304" pitchFamily="18" charset="0"/>
                <a:cs typeface="Times New Roman" panose="02020603050405020304" pitchFamily="18" charset="0"/>
              </a:rPr>
              <a:t>Исходя из выше сказанного, нам представляется интересной классификация групп методов диагностики психических состояний Л. В. Куликова. К основным группам методов он относит:</a:t>
            </a:r>
          </a:p>
          <a:p>
            <a:pPr algn="just"/>
            <a:endParaRPr lang="ru-RU"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00082" y="2640830"/>
            <a:ext cx="11909948" cy="4217170"/>
          </a:xfrm>
          <a:prstGeom prst="rect">
            <a:avLst/>
          </a:prstGeom>
        </p:spPr>
      </p:pic>
    </p:spTree>
    <p:extLst>
      <p:ext uri="{BB962C8B-B14F-4D97-AF65-F5344CB8AC3E}">
        <p14:creationId xmlns:p14="http://schemas.microsoft.com/office/powerpoint/2010/main" val="479097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Каждой группе методов присущи свои преимущества и изъяны. Рассмотрим их.</a:t>
            </a:r>
          </a:p>
          <a:p>
            <a:pPr algn="just"/>
            <a:r>
              <a:rPr lang="ru-RU" dirty="0" smtClean="0">
                <a:latin typeface="Times New Roman" panose="02020603050405020304" pitchFamily="18" charset="0"/>
                <a:cs typeface="Times New Roman" panose="02020603050405020304" pitchFamily="18" charset="0"/>
              </a:rPr>
              <a:t>Методы измерения функциональных показателей, психофизиологических индикаторов актуальных психических состояний, позволяют получить объективные данные. Однако методы данной группы:</a:t>
            </a:r>
          </a:p>
          <a:p>
            <a:pPr algn="just"/>
            <a:r>
              <a:rPr lang="ru-RU" i="1" dirty="0" smtClean="0">
                <a:latin typeface="Times New Roman" panose="02020603050405020304" pitchFamily="18" charset="0"/>
                <a:cs typeface="Times New Roman" panose="02020603050405020304" pitchFamily="18" charset="0"/>
              </a:rPr>
              <a:t> дают излишне обширную информацию об активации, о мере психического напряжения и других сдвигах в организме;</a:t>
            </a:r>
          </a:p>
          <a:p>
            <a:pPr algn="just"/>
            <a:r>
              <a:rPr lang="ru-RU" i="1" dirty="0" smtClean="0">
                <a:latin typeface="Times New Roman" panose="02020603050405020304" pitchFamily="18" charset="0"/>
                <a:cs typeface="Times New Roman" panose="02020603050405020304" pitchFamily="18" charset="0"/>
              </a:rPr>
              <a:t> чувствительны к побочным явлениям, что ведет к возникновению артефактов и делает практически невозможным их использование в реальных жизненных ситуациях или при изучении динамического взаимодействия индивидуума и среды;</a:t>
            </a:r>
          </a:p>
          <a:p>
            <a:pPr algn="just"/>
            <a:r>
              <a:rPr lang="ru-RU" i="1" dirty="0" smtClean="0">
                <a:latin typeface="Times New Roman" panose="02020603050405020304" pitchFamily="18" charset="0"/>
                <a:cs typeface="Times New Roman" panose="02020603050405020304" pitchFamily="18" charset="0"/>
              </a:rPr>
              <a:t> ограничивают одновременное обследование нескольких лиц;</a:t>
            </a:r>
          </a:p>
          <a:p>
            <a:pPr algn="just"/>
            <a:r>
              <a:rPr lang="ru-RU" i="1" dirty="0" smtClean="0">
                <a:latin typeface="Times New Roman" panose="02020603050405020304" pitchFamily="18" charset="0"/>
                <a:cs typeface="Times New Roman" panose="02020603050405020304" pitchFamily="18" charset="0"/>
              </a:rPr>
              <a:t> требуют много времени для обработки данных и высокой квалификации диагноста (особенно трудны в тех случаях, когда необходимо провести длительное наблюдение за несколькими обследуемыми на протяжении большого отрезка времени).</a:t>
            </a:r>
          </a:p>
          <a:p>
            <a:pPr algn="just"/>
            <a:r>
              <a:rPr lang="ru-RU" dirty="0" smtClean="0">
                <a:latin typeface="Times New Roman" panose="02020603050405020304" pitchFamily="18" charset="0"/>
                <a:cs typeface="Times New Roman" panose="02020603050405020304" pitchFamily="18" charset="0"/>
              </a:rPr>
              <a:t>Обсервационные методы предполагают организацию формального или неформального наблюдения через регистрацию тех событий или явлений, то есть того, что наблюдается. Наблюдение является первым научным методом. Однако этот метод не соответствует критерию объективности. Исследователь, осуществляющий наблюдение опосредованно воспринимает и описывает психическое состояние обследуемого.</a:t>
            </a:r>
          </a:p>
          <a:p>
            <a:pPr algn="just"/>
            <a:r>
              <a:rPr lang="ru-RU" dirty="0" err="1" smtClean="0">
                <a:latin typeface="Times New Roman" panose="02020603050405020304" pitchFamily="18" charset="0"/>
                <a:cs typeface="Times New Roman" panose="02020603050405020304" pitchFamily="18" charset="0"/>
              </a:rPr>
              <a:t>Праксиметрические</a:t>
            </a:r>
            <a:r>
              <a:rPr lang="ru-RU" dirty="0" smtClean="0">
                <a:latin typeface="Times New Roman" panose="02020603050405020304" pitchFamily="18" charset="0"/>
                <a:cs typeface="Times New Roman" panose="02020603050405020304" pitchFamily="18" charset="0"/>
              </a:rPr>
              <a:t> методы предоставляют достаточно объективные и надежные данные. Тем не менее, многие важнейшие параметры состояния не находят адекватного отражения в результатах деятельности, объективность измерения многих параметров мала.</a:t>
            </a:r>
          </a:p>
          <a:p>
            <a:pPr algn="just"/>
            <a:r>
              <a:rPr lang="ru-RU" dirty="0" smtClean="0">
                <a:latin typeface="Times New Roman" panose="02020603050405020304" pitchFamily="18" charset="0"/>
                <a:cs typeface="Times New Roman" panose="02020603050405020304" pitchFamily="18" charset="0"/>
              </a:rPr>
              <a:t>В субъективно-оценочных методах человек описывает свои переживания, чувства и т.п. Фиксируя и анализируя описание субъективного отношения к своему состоянию, своим качествам и т.д., исследователь получает представление о свойствах и качествах испытуемого. Недостатком этого метода является то, что обследуемый не может быть объективен. Описания, которые он дает, основаны на его личностных смыслах. Кроме того, испытуемые не всегда могут точно оценить свои состояния или бывают, не искренни. Однако преимуществом этого метода состоит в том, что он позволяет:</a:t>
            </a:r>
          </a:p>
        </p:txBody>
      </p:sp>
    </p:spTree>
    <p:extLst>
      <p:ext uri="{BB962C8B-B14F-4D97-AF65-F5344CB8AC3E}">
        <p14:creationId xmlns:p14="http://schemas.microsoft.com/office/powerpoint/2010/main" val="4045648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2585323"/>
          </a:xfrm>
          <a:prstGeom prst="rect">
            <a:avLst/>
          </a:prstGeom>
        </p:spPr>
        <p:txBody>
          <a:bodyPr wrap="square">
            <a:spAutoFit/>
          </a:bodyPr>
          <a:lstStyle/>
          <a:p>
            <a:pPr algn="just"/>
            <a:r>
              <a:rPr lang="ru-RU" i="1" dirty="0" smtClean="0">
                <a:latin typeface="Times New Roman" panose="02020603050405020304" pitchFamily="18" charset="0"/>
                <a:cs typeface="Times New Roman" panose="02020603050405020304" pitchFamily="18" charset="0"/>
              </a:rPr>
              <a:t> исследовать внутреннюю картину состояния по многим аспектам;</a:t>
            </a:r>
          </a:p>
          <a:p>
            <a:pPr algn="just"/>
            <a:r>
              <a:rPr lang="ru-RU" i="1" dirty="0" smtClean="0">
                <a:latin typeface="Times New Roman" panose="02020603050405020304" pitchFamily="18" charset="0"/>
                <a:cs typeface="Times New Roman" panose="02020603050405020304" pitchFamily="18" charset="0"/>
              </a:rPr>
              <a:t> осуществлять раннюю диагностику изменений в протекании психических явлений, которые возникают в первую очередь в субъективных показателях;</a:t>
            </a:r>
          </a:p>
          <a:p>
            <a:pPr algn="just"/>
            <a:r>
              <a:rPr lang="ru-RU" i="1" dirty="0" smtClean="0">
                <a:latin typeface="Times New Roman" panose="02020603050405020304" pitchFamily="18" charset="0"/>
                <a:cs typeface="Times New Roman" panose="02020603050405020304" pitchFamily="18" charset="0"/>
              </a:rPr>
              <a:t> изучить широкий спектр ситуаций, доступных для обследования, как отдельного человека, так и целых групп;</a:t>
            </a:r>
          </a:p>
          <a:p>
            <a:pPr algn="just"/>
            <a:r>
              <a:rPr lang="ru-RU" i="1" dirty="0" smtClean="0">
                <a:latin typeface="Times New Roman" panose="02020603050405020304" pitchFamily="18" charset="0"/>
                <a:cs typeface="Times New Roman" panose="02020603050405020304" pitchFamily="18" charset="0"/>
              </a:rPr>
              <a:t> упростить обработку результатов обследования, которая дает однозначную интерпретацию на основе совмещения качественного и количественного анализа с использованием отработанных процедур обработки и анализа.</a:t>
            </a:r>
          </a:p>
          <a:p>
            <a:pPr algn="just"/>
            <a:r>
              <a:rPr lang="ru-RU" dirty="0" smtClean="0">
                <a:latin typeface="Times New Roman" panose="02020603050405020304" pitchFamily="18" charset="0"/>
                <a:cs typeface="Times New Roman" panose="02020603050405020304" pitchFamily="18" charset="0"/>
              </a:rPr>
              <a:t>Разновидностью проективных методов являются ассоциативные методы. Они основаны на анализе ассоциативных ответов и выборов испытуемых. Некоторые ассоциативные методики позволяют осуществлять количественную оценку</a:t>
            </a:r>
          </a:p>
          <a:p>
            <a:pPr algn="just"/>
            <a:r>
              <a:rPr lang="ru-RU" dirty="0" smtClean="0">
                <a:latin typeface="Times New Roman" panose="02020603050405020304" pitchFamily="18" charset="0"/>
                <a:cs typeface="Times New Roman" panose="02020603050405020304" pitchFamily="18" charset="0"/>
              </a:rPr>
              <a:t>диагностируемых качеств.</a:t>
            </a:r>
            <a:endParaRPr lang="ru-RU"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0" y="2421931"/>
            <a:ext cx="12192000" cy="3139321"/>
          </a:xfrm>
          <a:prstGeom prst="rect">
            <a:avLst/>
          </a:prstGeom>
        </p:spPr>
        <p:txBody>
          <a:bodyPr wrap="square">
            <a:spAutoFit/>
          </a:bodyPr>
          <a:lstStyle/>
          <a:p>
            <a:pPr algn="just"/>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Литература</a:t>
            </a:r>
          </a:p>
          <a:p>
            <a:pPr algn="just"/>
            <a:r>
              <a:rPr lang="ru-RU" dirty="0" smtClean="0">
                <a:latin typeface="Times New Roman" panose="02020603050405020304" pitchFamily="18" charset="0"/>
                <a:cs typeface="Times New Roman" panose="02020603050405020304" pitchFamily="18" charset="0"/>
              </a:rPr>
              <a:t>1.Косякова О. О. К проблеме диагностики психических состояний личности [Электронный ресурс] / О. О. </a:t>
            </a:r>
            <a:r>
              <a:rPr lang="ru-RU" dirty="0" err="1" smtClean="0">
                <a:latin typeface="Times New Roman" panose="02020603050405020304" pitchFamily="18" charset="0"/>
                <a:cs typeface="Times New Roman" panose="02020603050405020304" pitchFamily="18" charset="0"/>
              </a:rPr>
              <a:t>косякова</a:t>
            </a:r>
            <a:r>
              <a:rPr lang="ru-RU" dirty="0" smtClean="0">
                <a:latin typeface="Times New Roman" panose="02020603050405020304" pitchFamily="18" charset="0"/>
                <a:cs typeface="Times New Roman" panose="02020603050405020304" pitchFamily="18" charset="0"/>
              </a:rPr>
              <a:t>. – Режим доступа:. URL: http://eprints.tversu.ru/636/2</a:t>
            </a:r>
          </a:p>
          <a:p>
            <a:pPr algn="just"/>
            <a:r>
              <a:rPr lang="ru-RU" dirty="0" smtClean="0">
                <a:latin typeface="Times New Roman" panose="02020603050405020304" pitchFamily="18" charset="0"/>
                <a:cs typeface="Times New Roman" panose="02020603050405020304" pitchFamily="18" charset="0"/>
              </a:rPr>
              <a:t>2.Певнева, А.Н. Психические состояния личности: практическое руководство / А.Н. </a:t>
            </a:r>
            <a:r>
              <a:rPr lang="ru-RU" dirty="0" err="1" smtClean="0">
                <a:latin typeface="Times New Roman" panose="02020603050405020304" pitchFamily="18" charset="0"/>
                <a:cs typeface="Times New Roman" panose="02020603050405020304" pitchFamily="18" charset="0"/>
              </a:rPr>
              <a:t>Певнева</a:t>
            </a:r>
            <a:r>
              <a:rPr lang="ru-RU" dirty="0" smtClean="0">
                <a:latin typeface="Times New Roman" panose="02020603050405020304" pitchFamily="18" charset="0"/>
                <a:cs typeface="Times New Roman" panose="02020603050405020304" pitchFamily="18" charset="0"/>
              </a:rPr>
              <a:t>; Мин-во образования РБ, Гомельский гос. ун-т им. Ф. Скорины. – Гомель: ГГУ им. Ф. Скорины, 2011. – 48 с.</a:t>
            </a:r>
          </a:p>
          <a:p>
            <a:pPr algn="just"/>
            <a:r>
              <a:rPr lang="ru-RU" dirty="0" smtClean="0">
                <a:latin typeface="Times New Roman" panose="02020603050405020304" pitchFamily="18" charset="0"/>
                <a:cs typeface="Times New Roman" panose="02020603050405020304" pitchFamily="18" charset="0"/>
              </a:rPr>
              <a:t>3.Прохоров, А.О. Смысловая регуляция психических состояний / А.О. Прохоров. – М.: Изд-во ИП РАН, 2009. – 352 с.</a:t>
            </a:r>
          </a:p>
          <a:p>
            <a:pPr algn="just"/>
            <a:r>
              <a:rPr lang="ru-RU" dirty="0" smtClean="0">
                <a:latin typeface="Times New Roman" panose="02020603050405020304" pitchFamily="18" charset="0"/>
                <a:cs typeface="Times New Roman" panose="02020603050405020304" pitchFamily="18" charset="0"/>
              </a:rPr>
              <a:t>4.Психология физической культуры и спорта [Электронный ресурс]: учеб. для физкультурных вузов / под ред. Г.Д. Бабушкина, В.Н. Смоленцевой. – Омск: </a:t>
            </a:r>
            <a:r>
              <a:rPr lang="ru-RU" dirty="0" err="1" smtClean="0">
                <a:latin typeface="Times New Roman" panose="02020603050405020304" pitchFamily="18" charset="0"/>
                <a:cs typeface="Times New Roman" panose="02020603050405020304" pitchFamily="18" charset="0"/>
              </a:rPr>
              <a:t>СибГУФК</a:t>
            </a:r>
            <a:r>
              <a:rPr lang="ru-RU" dirty="0" smtClean="0">
                <a:latin typeface="Times New Roman" panose="02020603050405020304" pitchFamily="18" charset="0"/>
                <a:cs typeface="Times New Roman" panose="02020603050405020304" pitchFamily="18" charset="0"/>
              </a:rPr>
              <a:t>, 2007. – 270 с.</a:t>
            </a:r>
          </a:p>
          <a:p>
            <a:pPr algn="just"/>
            <a:r>
              <a:rPr lang="ru-RU" dirty="0" smtClean="0">
                <a:latin typeface="Times New Roman" panose="02020603050405020304" pitchFamily="18" charset="0"/>
                <a:cs typeface="Times New Roman" panose="02020603050405020304" pitchFamily="18" charset="0"/>
              </a:rPr>
              <a:t>5.Смоленцева, В. Н. О психотехниках, психических состояниях и их регуляции в спорте: учеб.-метод. пособие для студентов </a:t>
            </a:r>
            <a:r>
              <a:rPr lang="ru-RU" dirty="0" err="1" smtClean="0">
                <a:latin typeface="Times New Roman" panose="02020603050405020304" pitchFamily="18" charset="0"/>
                <a:cs typeface="Times New Roman" panose="02020603050405020304" pitchFamily="18" charset="0"/>
              </a:rPr>
              <a:t>физкульт</a:t>
            </a:r>
            <a:r>
              <a:rPr lang="ru-RU" dirty="0" smtClean="0">
                <a:latin typeface="Times New Roman" panose="02020603050405020304" pitchFamily="18" charset="0"/>
                <a:cs typeface="Times New Roman" panose="02020603050405020304" pitchFamily="18" charset="0"/>
              </a:rPr>
              <a:t>. вузов / В. Н. Смоленцева. – 2-е изд. – Омск: Изд-во </a:t>
            </a:r>
            <a:r>
              <a:rPr lang="ru-RU" dirty="0" err="1" smtClean="0">
                <a:latin typeface="Times New Roman" panose="02020603050405020304" pitchFamily="18" charset="0"/>
                <a:cs typeface="Times New Roman" panose="02020603050405020304" pitchFamily="18" charset="0"/>
              </a:rPr>
              <a:t>СибГУФК</a:t>
            </a:r>
            <a:r>
              <a:rPr lang="ru-RU" dirty="0" smtClean="0">
                <a:latin typeface="Times New Roman" panose="02020603050405020304" pitchFamily="18" charset="0"/>
                <a:cs typeface="Times New Roman" panose="02020603050405020304" pitchFamily="18" charset="0"/>
              </a:rPr>
              <a:t>, 2012. – 144 с.</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5446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2862322"/>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Вопросы по теме</a:t>
            </a:r>
          </a:p>
          <a:p>
            <a:pPr algn="just"/>
            <a:r>
              <a:rPr lang="ru-RU" dirty="0" smtClean="0">
                <a:latin typeface="Times New Roman" panose="02020603050405020304" pitchFamily="18" charset="0"/>
                <a:cs typeface="Times New Roman" panose="02020603050405020304" pitchFamily="18" charset="0"/>
              </a:rPr>
              <a:t>1.Какие методические особенности следует учитывать при организации диагностики психических состояний?</a:t>
            </a:r>
          </a:p>
          <a:p>
            <a:pPr algn="just"/>
            <a:r>
              <a:rPr lang="ru-RU" dirty="0" smtClean="0">
                <a:latin typeface="Times New Roman" panose="02020603050405020304" pitchFamily="18" charset="0"/>
                <a:cs typeface="Times New Roman" panose="02020603050405020304" pitchFamily="18" charset="0"/>
              </a:rPr>
              <a:t>2.Какие группы методов диагностики психических состояний выделяет Л.В. Куликов?</a:t>
            </a:r>
          </a:p>
          <a:p>
            <a:pPr algn="just"/>
            <a:r>
              <a:rPr lang="ru-RU" dirty="0" smtClean="0">
                <a:latin typeface="Times New Roman" panose="02020603050405020304" pitchFamily="18" charset="0"/>
                <a:cs typeface="Times New Roman" panose="02020603050405020304" pitchFamily="18" charset="0"/>
              </a:rPr>
              <a:t>3.Какими достоинствами и недостатками обладают методы измерения функциональных показателей, психофизиологических индикаторов актуальных психических состояний?</a:t>
            </a:r>
          </a:p>
          <a:p>
            <a:pPr algn="just"/>
            <a:r>
              <a:rPr lang="ru-RU" dirty="0" smtClean="0">
                <a:latin typeface="Times New Roman" panose="02020603050405020304" pitchFamily="18" charset="0"/>
                <a:cs typeface="Times New Roman" panose="02020603050405020304" pitchFamily="18" charset="0"/>
              </a:rPr>
              <a:t>4.Опишите обсервационные и </a:t>
            </a:r>
            <a:r>
              <a:rPr lang="ru-RU" dirty="0" err="1" smtClean="0">
                <a:latin typeface="Times New Roman" panose="02020603050405020304" pitchFamily="18" charset="0"/>
                <a:cs typeface="Times New Roman" panose="02020603050405020304" pitchFamily="18" charset="0"/>
              </a:rPr>
              <a:t>праксиметрические</a:t>
            </a:r>
            <a:r>
              <a:rPr lang="ru-RU" dirty="0" smtClean="0">
                <a:latin typeface="Times New Roman" panose="02020603050405020304" pitchFamily="18" charset="0"/>
                <a:cs typeface="Times New Roman" panose="02020603050405020304" pitchFamily="18" charset="0"/>
              </a:rPr>
              <a:t> методы исследования психических состояний.</a:t>
            </a:r>
          </a:p>
          <a:p>
            <a:pPr algn="just"/>
            <a:r>
              <a:rPr lang="ru-RU" dirty="0" smtClean="0">
                <a:latin typeface="Times New Roman" panose="02020603050405020304" pitchFamily="18" charset="0"/>
                <a:cs typeface="Times New Roman" panose="02020603050405020304" pitchFamily="18" charset="0"/>
              </a:rPr>
              <a:t>5.Дайте характеристику субъективно-оценочным и ассоциативным методам исследования психических состояний.</a:t>
            </a:r>
          </a:p>
          <a:p>
            <a:pPr algn="just"/>
            <a:r>
              <a:rPr lang="ru-RU" dirty="0" smtClean="0">
                <a:latin typeface="Times New Roman" panose="02020603050405020304" pitchFamily="18" charset="0"/>
                <a:cs typeface="Times New Roman" panose="02020603050405020304" pitchFamily="18" charset="0"/>
              </a:rPr>
              <a:t>6.Объясните, почему ассоциативные методы по своим достоинствам и недостаткам близки к проективным?</a:t>
            </a:r>
          </a:p>
          <a:p>
            <a:pPr algn="just"/>
            <a:r>
              <a:rPr lang="ru-RU" dirty="0" smtClean="0">
                <a:latin typeface="Times New Roman" panose="02020603050405020304" pitchFamily="18" charset="0"/>
                <a:cs typeface="Times New Roman" panose="02020603050405020304" pitchFamily="18" charset="0"/>
              </a:rPr>
              <a:t>7.Почему во многих случаях диагностика, опирающаяся на субъективные оценки, точнее, чем опирающаяся на экспертные. Почему? Ответ аргументируйте.</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620292"/>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18</TotalTime>
  <Words>1419</Words>
  <Application>Microsoft Office PowerPoint</Application>
  <PresentationFormat>Широкоэкранный</PresentationFormat>
  <Paragraphs>46</Paragraphs>
  <Slides>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8</vt:i4>
      </vt:variant>
    </vt:vector>
  </HeadingPairs>
  <TitlesOfParts>
    <vt:vector size="12" baseType="lpstr">
      <vt:lpstr>Calibri</vt:lpstr>
      <vt:lpstr>Calibri Light</vt:lpstr>
      <vt:lpstr>Times New Roman</vt:lpstr>
      <vt:lpstr>Ретро</vt:lpstr>
      <vt:lpstr>Диагностика психических состояний и навыков саморегуляции спортсменов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Диагностика психических состояний и навыков саморегуляции спортсменов</dc:title>
  <dc:creator>usewr</dc:creator>
  <cp:lastModifiedBy>usewr</cp:lastModifiedBy>
  <cp:revision>3</cp:revision>
  <dcterms:created xsi:type="dcterms:W3CDTF">2020-11-17T05:56:59Z</dcterms:created>
  <dcterms:modified xsi:type="dcterms:W3CDTF">2020-11-17T06:15:15Z</dcterms:modified>
</cp:coreProperties>
</file>